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7" r:id="rId3"/>
    <p:sldId id="273" r:id="rId4"/>
    <p:sldId id="313" r:id="rId5"/>
    <p:sldId id="257" r:id="rId6"/>
    <p:sldId id="303" r:id="rId7"/>
    <p:sldId id="308" r:id="rId8"/>
    <p:sldId id="291" r:id="rId9"/>
    <p:sldId id="306" r:id="rId10"/>
    <p:sldId id="302" r:id="rId11"/>
    <p:sldId id="307" r:id="rId12"/>
    <p:sldId id="304" r:id="rId13"/>
    <p:sldId id="295" r:id="rId14"/>
    <p:sldId id="298" r:id="rId15"/>
    <p:sldId id="310" r:id="rId16"/>
    <p:sldId id="311" r:id="rId17"/>
    <p:sldId id="301" r:id="rId18"/>
    <p:sldId id="293" r:id="rId19"/>
    <p:sldId id="294" r:id="rId20"/>
    <p:sldId id="305" r:id="rId21"/>
    <p:sldId id="309" r:id="rId22"/>
    <p:sldId id="292" r:id="rId23"/>
    <p:sldId id="296" r:id="rId24"/>
    <p:sldId id="290" r:id="rId25"/>
    <p:sldId id="312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96" y="-5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6F55C-1713-48DE-BA6A-A5F91DDCE664}" type="datetimeFigureOut">
              <a:rPr lang="en-US" smtClean="0"/>
              <a:pPr/>
              <a:t>7/1/2010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34D157-F52E-4BDE-9AA9-CDCE0F1C74F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34D157-F52E-4BDE-9AA9-CDCE0F1C74F9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C6491-8E5A-4347-B25C-400D13505EE3}" type="datetimeFigureOut">
              <a:rPr lang="en-US" smtClean="0"/>
              <a:pPr/>
              <a:t>7/1/2010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0FBAB-E176-490B-9307-06845C1EFA8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3.0/" TargetMode="External"/><Relationship Id="rId2" Type="http://schemas.openxmlformats.org/officeDocument/2006/relationships/hyperlink" Target="http://jonaskubilius.mp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dx.doi.org/10.1126/science.1170869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dx.doi.org/10.1038/3502105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plato.stanford.edu/entries/mental-imagery/representational-neglect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dx.doi.org/10.1073/pnas.1005062107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://commons.wikimedia.org/wiki/File:Human-brain-soul-of-man-p113.p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://commons.wikimedia.org/wiki/File:Human-brain-soul-of-man-p113.p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ommons.wikimedia.org/wiki/File:Lithuania_Nuclear_power_plants_map.png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Modern_3T_MRI.JPG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dx.doi.org/10.1073/pnas.1005062107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dx.doi.org/10.1073/pnas.100506210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dx.doi.org/10.1126/science.1121629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Chinese_Room2.jp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152/jn.00812.2009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x.doi.org/10.1152/jn.00812.2009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dx.doi.org/10.1073/pnas.070062210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dx.doi.org/10.1126/science.117901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commons.wikimedia.org/wiki/File:Synapse_diag1.p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dx.doi.org/10.1126/science.117901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2655897"/>
          </a:xfrm>
        </p:spPr>
        <p:txBody>
          <a:bodyPr>
            <a:normAutofit/>
          </a:bodyPr>
          <a:lstStyle/>
          <a:p>
            <a:pPr algn="l"/>
            <a:r>
              <a:rPr lang="lt-LT" b="1" dirty="0" smtClean="0"/>
              <a:t>įvadas į</a:t>
            </a:r>
            <a:br>
              <a:rPr lang="lt-LT" b="1" dirty="0" smtClean="0"/>
            </a:br>
            <a:r>
              <a:rPr lang="lt-LT" b="1" dirty="0" smtClean="0">
                <a:solidFill>
                  <a:schemeClr val="accent4"/>
                </a:solidFill>
              </a:rPr>
              <a:t>smegenų</a:t>
            </a:r>
            <a:br>
              <a:rPr lang="lt-LT" b="1" dirty="0" smtClean="0">
                <a:solidFill>
                  <a:schemeClr val="accent4"/>
                </a:solidFill>
              </a:rPr>
            </a:br>
            <a:r>
              <a:rPr lang="lt-LT" b="1" dirty="0" smtClean="0">
                <a:solidFill>
                  <a:schemeClr val="accent4"/>
                </a:solidFill>
              </a:rPr>
              <a:t>tyrimus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4348" y="6315092"/>
            <a:ext cx="7215238" cy="400056"/>
          </a:xfrm>
        </p:spPr>
        <p:txBody>
          <a:bodyPr>
            <a:normAutofit/>
          </a:bodyPr>
          <a:lstStyle/>
          <a:p>
            <a:pPr algn="l"/>
            <a:r>
              <a:rPr lang="lt-LT" sz="1400" i="1" dirty="0" smtClean="0"/>
              <a:t>jonas kubilius | NMA paskaita | 2010 m. liepos 2 d. | </a:t>
            </a:r>
            <a:r>
              <a:rPr lang="lt-LT" sz="1400" i="1" dirty="0" smtClean="0">
                <a:solidFill>
                  <a:schemeClr val="accent2"/>
                </a:solidFill>
                <a:hlinkClick r:id="rId2"/>
              </a:rPr>
              <a:t>jonaskubilius.mp</a:t>
            </a:r>
            <a:endParaRPr lang="en-US" sz="1400" i="1" dirty="0">
              <a:solidFill>
                <a:schemeClr val="accent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045696" y="6286520"/>
            <a:ext cx="1214446" cy="500066"/>
            <a:chOff x="7045696" y="6215082"/>
            <a:chExt cx="1214446" cy="500066"/>
          </a:xfrm>
        </p:grpSpPr>
        <p:pic>
          <p:nvPicPr>
            <p:cNvPr id="1026" name="Picture 2">
              <a:hlinkClick r:id="rId3"/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215206" y="6215082"/>
              <a:ext cx="838200" cy="2952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" name="Subtitle 2"/>
            <p:cNvSpPr txBox="1">
              <a:spLocks/>
            </p:cNvSpPr>
            <p:nvPr/>
          </p:nvSpPr>
          <p:spPr>
            <a:xfrm>
              <a:off x="7045696" y="6500834"/>
              <a:ext cx="1214446" cy="214314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lt-LT" sz="800" b="0" i="1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tint val="7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imkiet mani i dalikities</a:t>
              </a:r>
              <a:endParaRPr kumimoji="0" lang="en-US" sz="8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super atmintis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143636" y="6286520"/>
            <a:ext cx="2571768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fr-FR" sz="1000" dirty="0" err="1" smtClean="0">
                <a:hlinkClick r:id="rId2"/>
              </a:rPr>
              <a:t>López</a:t>
            </a:r>
            <a:r>
              <a:rPr lang="fr-FR" sz="1000" dirty="0" smtClean="0">
                <a:hlinkClick r:id="rId2"/>
              </a:rPr>
              <a:t>-Aranda et al., </a:t>
            </a:r>
            <a:r>
              <a:rPr lang="fr-FR" sz="1000" i="1" dirty="0" smtClean="0">
                <a:hlinkClick r:id="rId2"/>
              </a:rPr>
              <a:t>Science</a:t>
            </a:r>
            <a:r>
              <a:rPr lang="fr-FR" sz="1000" dirty="0" smtClean="0">
                <a:hlinkClick r:id="rId2"/>
              </a:rPr>
              <a:t> (2009)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7158" y="1571612"/>
            <a:ext cx="5000660" cy="714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pelės 3 min stebi du identiškus objektus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dirty="0" smtClean="0"/>
              <a:t>po pertraukėlės pateikiamas tas pats objektas ir kitas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29124" y="5500702"/>
            <a:ext cx="4143404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bet suleidus RGS-14 į V2</a:t>
            </a:r>
            <a:r>
              <a:rPr lang="lt-LT" sz="1600" dirty="0" smtClean="0"/>
              <a:t>, pelės pastebi skirtumą net po 14 mėn.</a:t>
            </a:r>
            <a:endParaRPr kumimoji="0" lang="lt-LT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7158" y="5500702"/>
            <a:ext cx="3286148" cy="785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pelės pastebi skirtumą po 45 min, bet ne po 1 val.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99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6779" y="2285992"/>
            <a:ext cx="8279335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6143636" y="1071546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(neurofiziologija)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atminties trynimas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72264" y="6215082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da-DK" sz="1000" dirty="0" smtClean="0">
                <a:hlinkClick r:id="rId2"/>
              </a:rPr>
              <a:t>Nader et al., </a:t>
            </a:r>
            <a:r>
              <a:rPr lang="da-DK" sz="1000" i="1" dirty="0" smtClean="0">
                <a:hlinkClick r:id="rId2"/>
              </a:rPr>
              <a:t>Nature</a:t>
            </a:r>
            <a:r>
              <a:rPr lang="da-DK" sz="1000" dirty="0" smtClean="0">
                <a:hlinkClick r:id="rId2"/>
              </a:rPr>
              <a:t> (2000)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14348" y="1643050"/>
            <a:ext cx="7215238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pelės išmokytos sieti garsą su po to sekančiu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elektriniu sudirginimu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00562" y="2285992"/>
            <a:ext cx="3286148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(poveikio neturintis kontroninis preparatas)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14348" y="1928802"/>
            <a:ext cx="3429024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 išgirdusios garsą sustingsta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14348" y="5500702"/>
            <a:ext cx="6215106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 po 24 val. suleidus anizomicino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nebesustingsta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714348" y="5786454"/>
            <a:ext cx="4429156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4. išmoktas dalykas buvo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ištrintas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143636" y="1142984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(neurofiziologija)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19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5786" y="2285992"/>
            <a:ext cx="3730779" cy="321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dėmesys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antra dalis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kairės ignoravimas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00760" y="6286520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Stanford Encyclopedia of Philosophy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500298" y="1643050"/>
            <a:ext cx="2000264" cy="714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užduotis: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perpiešti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paveikslėlį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3438" y="1928802"/>
            <a:ext cx="2428860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paciento piešinys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0" y="5715016"/>
            <a:ext cx="1928826" cy="57150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rezultatas: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trūksta kairės pusės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429388" y="107154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(neuropsichologija)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6867" name="Picture 3"/>
          <p:cNvPicPr>
            <a:picLocks noChangeAspect="1" noChangeArrowheads="1"/>
          </p:cNvPicPr>
          <p:nvPr/>
        </p:nvPicPr>
        <p:blipFill>
          <a:blip r:embed="rId3" cstate="print"/>
          <a:srcRect b="43168"/>
          <a:stretch>
            <a:fillRect/>
          </a:stretch>
        </p:blipFill>
        <p:spPr bwMode="auto">
          <a:xfrm>
            <a:off x="2571736" y="2285992"/>
            <a:ext cx="3757500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kairės ignoravimas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00694" y="6286520"/>
            <a:ext cx="2928958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Driver &amp; Mattingley, </a:t>
            </a: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Nature Neuroscience </a:t>
            </a: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(1998)</a:t>
            </a:r>
            <a:endParaRPr kumimoji="0" lang="en-US" sz="1000" b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7158" y="3143248"/>
            <a:ext cx="2214578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supramarginal gyrus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2857488" y="1928802"/>
            <a:ext cx="2286016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tempoparietal junction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429388" y="107154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(neuropsichologija)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78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l="2893" b="3846"/>
          <a:stretch>
            <a:fillRect/>
          </a:stretch>
        </p:blipFill>
        <p:spPr bwMode="auto">
          <a:xfrm>
            <a:off x="2357422" y="2214554"/>
            <a:ext cx="4344260" cy="35718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Straight Arrow Connector 10"/>
          <p:cNvCxnSpPr/>
          <p:nvPr/>
        </p:nvCxnSpPr>
        <p:spPr>
          <a:xfrm>
            <a:off x="2571736" y="3357562"/>
            <a:ext cx="857256" cy="50006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H="1">
            <a:off x="3036083" y="2964653"/>
            <a:ext cx="1428760" cy="7143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 txBox="1">
            <a:spLocks/>
          </p:cNvSpPr>
          <p:nvPr/>
        </p:nvSpPr>
        <p:spPr>
          <a:xfrm>
            <a:off x="6072198" y="5357826"/>
            <a:ext cx="2428860" cy="6429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dirty="0" smtClean="0"/>
              <a:t>sutrikimas siejamas su šitų sričių pažeidimu</a:t>
            </a:r>
            <a:endParaRPr kumimoji="0" lang="lt-LT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neuromokslai Lietuvoje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000232" y="535782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wikimedia 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96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1857364"/>
            <a:ext cx="3848100" cy="341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neuromokslai Lietuvoje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000232" y="535782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wikimedia 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969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1857364"/>
            <a:ext cx="3848100" cy="341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1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0" y="1928802"/>
            <a:ext cx="405765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6500826" y="535782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5"/>
              </a:rPr>
              <a:t>wikimedia 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lt-LT" b="1" dirty="0" smtClean="0"/>
              <a:t>MRI skeneris</a:t>
            </a:r>
            <a:endParaRPr lang="en-US" b="1" dirty="0"/>
          </a:p>
        </p:txBody>
      </p:sp>
      <p:pic>
        <p:nvPicPr>
          <p:cNvPr id="20489" name="Picture 9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4691" y="1600200"/>
            <a:ext cx="6034617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500694" y="6215082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wikimedia 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kognityviniai neuromokslai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12" y="6286520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Kanwisher, </a:t>
            </a: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PNAS</a:t>
            </a: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 (2010)</a:t>
            </a:r>
            <a:endParaRPr kumimoji="0" lang="en-US" sz="1000" b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28596" y="1785926"/>
            <a:ext cx="1285884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kur aš esu?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29388" y="1714488"/>
            <a:ext cx="2428860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kur aš esu žemėlapyje?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357554" y="1428736"/>
            <a:ext cx="2143140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kur aš einu?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379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3658" y="2143116"/>
            <a:ext cx="7644556" cy="371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429388" y="1071546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(neuropsichologija)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moralė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12" y="6286520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Young et al., </a:t>
            </a:r>
            <a:r>
              <a:rPr kumimoji="0" lang="lt-LT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PNAS</a:t>
            </a:r>
            <a:r>
              <a:rPr kumimoji="0" lang="lt-LT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 (2010)</a:t>
            </a:r>
            <a:endParaRPr kumimoji="0" lang="en-US" sz="1000" b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7158" y="2000240"/>
            <a:ext cx="4071966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užduotis: įvertinti situacijos moralumą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43438" y="5214950"/>
            <a:ext cx="4286280" cy="785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/>
              <a:t>Po TMS pulso į RTPJ, dalyviai dažniau vertino tyčinę žalą kaip moraliai teisėtą</a:t>
            </a:r>
            <a:endParaRPr kumimoji="0" lang="lt-LT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48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b="50000"/>
          <a:stretch>
            <a:fillRect/>
          </a:stretch>
        </p:blipFill>
        <p:spPr bwMode="auto">
          <a:xfrm>
            <a:off x="357157" y="2357430"/>
            <a:ext cx="4027290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4" cstate="print"/>
          <a:srcRect t="41934"/>
          <a:stretch>
            <a:fillRect/>
          </a:stretch>
        </p:blipFill>
        <p:spPr bwMode="auto">
          <a:xfrm>
            <a:off x="4714876" y="2357430"/>
            <a:ext cx="3885013" cy="2857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12"/>
          <p:cNvSpPr/>
          <p:nvPr/>
        </p:nvSpPr>
        <p:spPr>
          <a:xfrm>
            <a:off x="2601157" y="2786058"/>
            <a:ext cx="1756529" cy="1214446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72199" y="3429000"/>
            <a:ext cx="642941" cy="1214446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143636" y="1071546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(kognityviniai</a:t>
            </a:r>
            <a:r>
              <a:rPr kumimoji="0" lang="lt-LT" sz="1400" b="0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neuromokslai</a:t>
            </a: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857488" y="2643182"/>
            <a:ext cx="3214710" cy="19288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sz="3200" dirty="0" smtClean="0"/>
              <a:t>smegenų tyrimai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00232" y="1357298"/>
            <a:ext cx="2500330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eksperimentinė psichologija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29322" y="4357694"/>
            <a:ext cx="1928826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dirbtinis intelektas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4282" y="4214818"/>
            <a:ext cx="2786082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neurofiziologija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00034" y="2500306"/>
            <a:ext cx="2357454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kognityviniai neuromokslai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357554" y="4786322"/>
            <a:ext cx="1928826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proto filosofija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357950" y="2571744"/>
            <a:ext cx="1928826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medicina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4714876" y="1214422"/>
            <a:ext cx="3071834" cy="11430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1">
            <a:noAutofit/>
          </a:bodyPr>
          <a:lstStyle/>
          <a:p>
            <a:pPr algn="ctr"/>
            <a:r>
              <a:rPr lang="lt-LT" dirty="0" smtClean="0"/>
              <a:t>neuropsichologija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sąmonė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trečia dalis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lt-LT" b="1" dirty="0" smtClean="0"/>
              <a:t>pasąmonės galia</a:t>
            </a:r>
            <a:endParaRPr lang="en-US" b="1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57950" y="6215082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  <a:defRPr/>
            </a:pPr>
            <a:r>
              <a:rPr lang="en-US" sz="1000" dirty="0" err="1">
                <a:hlinkClick r:id="rId2"/>
              </a:rPr>
              <a:t>Dijksterhuis</a:t>
            </a:r>
            <a:r>
              <a:rPr lang="en-US" sz="1000" dirty="0">
                <a:hlinkClick r:id="rId2"/>
              </a:rPr>
              <a:t> et al., </a:t>
            </a:r>
            <a:r>
              <a:rPr lang="en-US" sz="1000" i="1" dirty="0">
                <a:hlinkClick r:id="rId2"/>
              </a:rPr>
              <a:t>Science</a:t>
            </a:r>
            <a:r>
              <a:rPr lang="en-US" sz="1000" dirty="0">
                <a:hlinkClick r:id="rId2"/>
              </a:rPr>
              <a:t> (2006)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89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5852" y="2643182"/>
            <a:ext cx="4191000" cy="340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214414" y="1428736"/>
            <a:ext cx="5929354" cy="1285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 mašinų aprašymai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 arba 12 mašinos savybių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dirty="0" smtClean="0"/>
              <a:t>viena mašina objektyviai geriausia (75% teigiamų savybių)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kuri?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500166" y="6072206"/>
            <a:ext cx="1714512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šitie 4 min mąstė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643306" y="6072206"/>
            <a:ext cx="2000264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šitie 4 min sprendė anagramas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857884" y="4714884"/>
            <a:ext cx="2786082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sudėtingi sprendimai geriau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sekasi nemąstant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turingo testas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1600200"/>
            <a:ext cx="8358246" cy="4525963"/>
          </a:xfrm>
        </p:spPr>
        <p:txBody>
          <a:bodyPr/>
          <a:lstStyle/>
          <a:p>
            <a:pPr>
              <a:buNone/>
            </a:pPr>
            <a:r>
              <a:rPr lang="lt-LT" dirty="0" smtClean="0"/>
              <a:t>kaip patikrinti, kas mąsto?</a:t>
            </a:r>
          </a:p>
          <a:p>
            <a:pPr>
              <a:buNone/>
            </a:pPr>
            <a:endParaRPr lang="lt-LT" dirty="0"/>
          </a:p>
          <a:p>
            <a:pPr>
              <a:buNone/>
            </a:pPr>
            <a:r>
              <a:rPr lang="lt-LT" dirty="0" smtClean="0">
                <a:solidFill>
                  <a:schemeClr val="accent4"/>
                </a:solidFill>
              </a:rPr>
              <a:t>turingo testas</a:t>
            </a:r>
            <a:r>
              <a:rPr lang="lt-LT" dirty="0" smtClean="0"/>
              <a:t>: mašina mąsto, jeigu su ja bendraudamas žmogus nesugeba atskirti nuo žmogaus</a:t>
            </a:r>
          </a:p>
          <a:p>
            <a:pPr>
              <a:buNone/>
            </a:pPr>
            <a:endParaRPr lang="lt-LT" dirty="0" smtClean="0"/>
          </a:p>
          <a:p>
            <a:pPr>
              <a:buNone/>
            </a:pPr>
            <a:r>
              <a:rPr lang="lt-LT" dirty="0" smtClean="0"/>
              <a:t>pavyzdys: Emily Howell, dirbtinė kompozitorė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43636" y="1071546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(dirbtinis</a:t>
            </a:r>
            <a:r>
              <a:rPr kumimoji="0" lang="lt-LT" sz="1400" b="0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intelektas</a:t>
            </a: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kiniškas kambarys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14354"/>
          </a:xfrm>
        </p:spPr>
        <p:txBody>
          <a:bodyPr/>
          <a:lstStyle/>
          <a:p>
            <a:pPr>
              <a:buNone/>
            </a:pPr>
            <a:r>
              <a:rPr lang="lt-LT" dirty="0" smtClean="0"/>
              <a:t>ar išvis sugebėsime sukurti dirbtinį intelektą?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43636" y="1142984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(john searle,</a:t>
            </a:r>
            <a:r>
              <a:rPr kumimoji="0" lang="lt-LT" sz="1400" b="0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1980</a:t>
            </a: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71802" y="3000372"/>
            <a:ext cx="2600325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71472" y="2428868"/>
            <a:ext cx="2500330" cy="714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dirty="0" smtClean="0"/>
              <a:t>1. kambaryje sėdi kiniškai nesuprantantis žmogus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71472" y="3929066"/>
            <a:ext cx="2500330" cy="785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/>
              <a:t>3. kodų knygoje randa atitikmenį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5786446" y="4429132"/>
            <a:ext cx="2143140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/>
              <a:t>4. grąžina lapelį su kitu užrašu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715008" y="3143248"/>
            <a:ext cx="2500330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/>
              <a:t>2. gauna lapelį su užrašu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0965" name="Picture 5" descr="C:\Users\s0220580\Downloads\200px-Hanzi.svg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r="47500" b="49218"/>
          <a:stretch>
            <a:fillRect/>
          </a:stretch>
        </p:blipFill>
        <p:spPr bwMode="auto">
          <a:xfrm>
            <a:off x="6286512" y="3429000"/>
            <a:ext cx="615466" cy="571504"/>
          </a:xfrm>
          <a:prstGeom prst="rect">
            <a:avLst/>
          </a:prstGeom>
          <a:noFill/>
        </p:spPr>
      </p:pic>
      <p:pic>
        <p:nvPicPr>
          <p:cNvPr id="16" name="Picture 5" descr="C:\Users\s0220580\Downloads\200px-Hanzi.svg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50782" r="47500" b="-7912"/>
          <a:stretch>
            <a:fillRect/>
          </a:stretch>
        </p:blipFill>
        <p:spPr bwMode="auto">
          <a:xfrm>
            <a:off x="6858016" y="4786322"/>
            <a:ext cx="615466" cy="642942"/>
          </a:xfrm>
          <a:prstGeom prst="rect">
            <a:avLst/>
          </a:prstGeom>
          <a:noFill/>
        </p:spPr>
      </p:pic>
      <p:pic>
        <p:nvPicPr>
          <p:cNvPr id="17" name="Picture 5" descr="C:\Users\s0220580\Downloads\200px-Hanzi.svg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r="47500" b="49218"/>
          <a:stretch>
            <a:fillRect/>
          </a:stretch>
        </p:blipFill>
        <p:spPr bwMode="auto">
          <a:xfrm>
            <a:off x="714348" y="4643446"/>
            <a:ext cx="615466" cy="571504"/>
          </a:xfrm>
          <a:prstGeom prst="rect">
            <a:avLst/>
          </a:prstGeom>
          <a:noFill/>
        </p:spPr>
      </p:pic>
      <p:pic>
        <p:nvPicPr>
          <p:cNvPr id="18" name="Picture 5" descr="C:\Users\s0220580\Downloads\200px-Hanzi.svg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50782" r="47500" b="-7912"/>
          <a:stretch>
            <a:fillRect/>
          </a:stretch>
        </p:blipFill>
        <p:spPr bwMode="auto">
          <a:xfrm>
            <a:off x="1643042" y="4643446"/>
            <a:ext cx="615466" cy="642942"/>
          </a:xfrm>
          <a:prstGeom prst="rect">
            <a:avLst/>
          </a:prstGeom>
          <a:noFill/>
        </p:spPr>
      </p:pic>
      <p:cxnSp>
        <p:nvCxnSpPr>
          <p:cNvPr id="20" name="Straight Arrow Connector 19"/>
          <p:cNvCxnSpPr/>
          <p:nvPr/>
        </p:nvCxnSpPr>
        <p:spPr>
          <a:xfrm>
            <a:off x="1285852" y="4929198"/>
            <a:ext cx="357190" cy="1588"/>
          </a:xfrm>
          <a:prstGeom prst="straightConnector1">
            <a:avLst/>
          </a:prstGeom>
          <a:ln w="28575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2"/>
          <p:cNvSpPr txBox="1">
            <a:spLocks/>
          </p:cNvSpPr>
          <p:nvPr/>
        </p:nvSpPr>
        <p:spPr>
          <a:xfrm>
            <a:off x="3214678" y="5357826"/>
            <a:ext cx="2286016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/>
              <a:t>5. „kambarys supranta kiniškai!“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4214810" y="5857892"/>
            <a:ext cx="857256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noProof="0" dirty="0" smtClean="0">
                <a:solidFill>
                  <a:schemeClr val="accent3"/>
                </a:solidFill>
              </a:rPr>
              <a:t>tikrai?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Content Placeholder 2"/>
          <p:cNvSpPr txBox="1">
            <a:spLocks/>
          </p:cNvSpPr>
          <p:nvPr/>
        </p:nvSpPr>
        <p:spPr>
          <a:xfrm>
            <a:off x="7000892" y="6215082"/>
            <a:ext cx="142876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en-US" sz="1000" i="1" dirty="0" err="1" smtClean="0">
                <a:hlinkClick r:id="rId4"/>
              </a:rPr>
              <a:t>wikimedia</a:t>
            </a:r>
            <a:r>
              <a:rPr lang="en-US" sz="1000" i="1" dirty="0" smtClean="0">
                <a:hlinkClick r:id="rId4"/>
              </a:rPr>
              <a:t> 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pabaigai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4298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lt-LT" sz="1600" dirty="0" smtClean="0"/>
              <a:t>“The universe is full of magical things, patiently waiting for our wits to sharpen.”</a:t>
            </a:r>
          </a:p>
          <a:p>
            <a:pPr>
              <a:buNone/>
            </a:pPr>
            <a:r>
              <a:rPr lang="lt-LT" sz="1600" dirty="0" smtClean="0"/>
              <a:t>(„Pasaulis kupinas nepaprastų dalykų, kantriai laukiančių, kol išmoksime juos pastebėti.“)</a:t>
            </a:r>
          </a:p>
          <a:p>
            <a:pPr algn="r">
              <a:buNone/>
            </a:pPr>
            <a:r>
              <a:rPr lang="lt-LT" sz="1600" i="1" dirty="0" smtClean="0"/>
              <a:t>Eden Phillpott</a:t>
            </a:r>
            <a:endParaRPr lang="lt-LT" sz="1600" i="1" dirty="0"/>
          </a:p>
        </p:txBody>
      </p:sp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348" y="2786058"/>
            <a:ext cx="3571900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214942" y="6215082"/>
            <a:ext cx="321471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en-US" sz="1000" dirty="0" smtClean="0">
                <a:hlinkClick r:id="rId3"/>
              </a:rPr>
              <a:t>Hsieh et al., </a:t>
            </a:r>
            <a:r>
              <a:rPr lang="en-US" sz="1000" i="1" dirty="0" smtClean="0">
                <a:hlinkClick r:id="rId3"/>
              </a:rPr>
              <a:t>Journal of Neurophysiology</a:t>
            </a:r>
            <a:r>
              <a:rPr lang="en-US" sz="1000" dirty="0" smtClean="0">
                <a:hlinkClick r:id="rId3"/>
              </a:rPr>
              <a:t> (2010)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pabaigai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04298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lt-LT" sz="1600" dirty="0" smtClean="0"/>
              <a:t>“The universe is full of magical things, patiently waiting for our wits to sharpen.”</a:t>
            </a:r>
          </a:p>
          <a:p>
            <a:pPr>
              <a:buNone/>
            </a:pPr>
            <a:r>
              <a:rPr lang="lt-LT" sz="1600" dirty="0" smtClean="0"/>
              <a:t>(„Pasaulis kupinas nepaprastų dalykų, kantriai laukiančių, kol išmoksime juos pastebėti.“)</a:t>
            </a:r>
          </a:p>
          <a:p>
            <a:pPr algn="r">
              <a:buNone/>
            </a:pPr>
            <a:r>
              <a:rPr lang="lt-LT" sz="1600" i="1" dirty="0" smtClean="0"/>
              <a:t>Eden Phillpott</a:t>
            </a:r>
            <a:endParaRPr lang="lt-LT" sz="1600" i="1" dirty="0"/>
          </a:p>
        </p:txBody>
      </p:sp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348" y="2786058"/>
            <a:ext cx="3571900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4876" y="2786058"/>
            <a:ext cx="3670238" cy="29289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5214942" y="6215082"/>
            <a:ext cx="321471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en-US" sz="1000" dirty="0" smtClean="0">
                <a:hlinkClick r:id="rId4"/>
              </a:rPr>
              <a:t>Hsieh et al., </a:t>
            </a:r>
            <a:r>
              <a:rPr lang="en-US" sz="1000" i="1" dirty="0" smtClean="0">
                <a:hlinkClick r:id="rId4"/>
              </a:rPr>
              <a:t>Journal of Neurophysiology</a:t>
            </a:r>
            <a:r>
              <a:rPr lang="en-US" sz="1000" dirty="0" smtClean="0">
                <a:hlinkClick r:id="rId4"/>
              </a:rPr>
              <a:t> (2010)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tikslas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lt-LT" dirty="0" smtClean="0"/>
              <a:t>suvokti, kaip veikia smegenys</a:t>
            </a:r>
          </a:p>
          <a:p>
            <a:pPr>
              <a:buNone/>
            </a:pPr>
            <a:r>
              <a:rPr lang="lt-LT" dirty="0" smtClean="0"/>
              <a:t>t.y., sukurti modelius, aiškinančius smegenų veikimą</a:t>
            </a:r>
          </a:p>
          <a:p>
            <a:pPr>
              <a:buNone/>
            </a:pPr>
            <a:endParaRPr lang="lt-LT" dirty="0"/>
          </a:p>
          <a:p>
            <a:pPr>
              <a:buNone/>
            </a:pPr>
            <a:r>
              <a:rPr lang="lt-LT" dirty="0" smtClean="0"/>
              <a:t>pvz., fizikoje: </a:t>
            </a:r>
            <a:r>
              <a:rPr lang="lt-LT" i="1" dirty="0" smtClean="0"/>
              <a:t>F = ma</a:t>
            </a:r>
          </a:p>
          <a:p>
            <a:pPr>
              <a:buNone/>
            </a:pPr>
            <a:r>
              <a:rPr lang="lt-LT" dirty="0" smtClean="0"/>
              <a:t>o smegenų moksluose?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regos modelis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72264" y="6286520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a-DK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Serre et al., </a:t>
            </a:r>
            <a:r>
              <a:rPr kumimoji="0" lang="da-DK" sz="10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PNAS</a:t>
            </a:r>
            <a:r>
              <a:rPr kumimoji="0" lang="da-DK" sz="1000" b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 (2007)</a:t>
            </a:r>
            <a:endParaRPr kumimoji="0" lang="en-US" sz="1000" b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42844" y="1785926"/>
            <a:ext cx="4429156" cy="714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paveikslėlis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rodomas 20 ms</a:t>
            </a:r>
            <a:endParaRPr kumimoji="0" lang="lt-LT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užduotis: ar paveikslėlyje yra gyvūnas?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214942" y="5715016"/>
            <a:ext cx="3786214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šiuo atveju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kompiuteris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prilygsta žmogui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58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 l="13841" r="48910" b="50000"/>
          <a:stretch>
            <a:fillRect/>
          </a:stretch>
        </p:blipFill>
        <p:spPr bwMode="auto">
          <a:xfrm>
            <a:off x="5214942" y="2214554"/>
            <a:ext cx="3714776" cy="34671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5844" name="Picture 4"/>
          <p:cNvPicPr>
            <a:picLocks noChangeAspect="1" noChangeArrowheads="1"/>
          </p:cNvPicPr>
          <p:nvPr/>
        </p:nvPicPr>
        <p:blipFill>
          <a:blip r:embed="rId4" cstate="print"/>
          <a:srcRect r="52539"/>
          <a:stretch>
            <a:fillRect/>
          </a:stretch>
        </p:blipFill>
        <p:spPr bwMode="auto">
          <a:xfrm>
            <a:off x="142844" y="2428868"/>
            <a:ext cx="4929222" cy="32617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143636" y="1071546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(teoriniai </a:t>
            </a:r>
            <a:r>
              <a:rPr kumimoji="0" lang="lt-LT" sz="1400" b="0" i="1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neuromokslai</a:t>
            </a: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smegenų tyrimai</a:t>
            </a:r>
            <a:endParaRPr lang="en-US" b="1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043626" cy="4525963"/>
          </a:xfrm>
        </p:spPr>
        <p:txBody>
          <a:bodyPr/>
          <a:lstStyle/>
          <a:p>
            <a:pPr>
              <a:buNone/>
            </a:pPr>
            <a:r>
              <a:rPr lang="lt-LT" dirty="0" smtClean="0"/>
              <a:t>viskas prasideda nuo klausimo...</a:t>
            </a:r>
          </a:p>
          <a:p>
            <a:pPr>
              <a:buNone/>
            </a:pPr>
            <a:endParaRPr lang="lt-LT" dirty="0" smtClean="0"/>
          </a:p>
          <a:p>
            <a:pPr>
              <a:buNone/>
            </a:pPr>
            <a:r>
              <a:rPr lang="lt-LT" dirty="0" smtClean="0"/>
              <a:t>...kaip čia greitai iškalt vadovėlį?</a:t>
            </a:r>
            <a:endParaRPr lang="lt-LT" dirty="0" smtClean="0">
              <a:solidFill>
                <a:schemeClr val="accent4"/>
              </a:solidFill>
            </a:endParaRPr>
          </a:p>
          <a:p>
            <a:pPr>
              <a:buNone/>
            </a:pPr>
            <a:r>
              <a:rPr lang="lt-LT" dirty="0" smtClean="0"/>
              <a:t>...kodėl bernai nepastebi jovalo savo kambary?</a:t>
            </a:r>
            <a:endParaRPr lang="lt-LT" dirty="0" smtClean="0">
              <a:solidFill>
                <a:schemeClr val="accent4"/>
              </a:solidFill>
            </a:endParaRPr>
          </a:p>
          <a:p>
            <a:pPr>
              <a:buNone/>
            </a:pPr>
            <a:r>
              <a:rPr lang="lt-LT" dirty="0" smtClean="0"/>
              <a:t>...myli ar nemyli?</a:t>
            </a:r>
            <a:endParaRPr lang="lt-LT" dirty="0" smtClean="0">
              <a:solidFill>
                <a:schemeClr val="accent4"/>
              </a:solidFill>
            </a:endParaRPr>
          </a:p>
          <a:p>
            <a:pPr>
              <a:buNone/>
            </a:pPr>
            <a:endParaRPr lang="lt-LT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858016" y="3214686"/>
            <a:ext cx="2000264" cy="2428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atmintis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lt-LT" sz="3200" b="0" i="0" u="none" strike="noStrike" kern="1200" cap="none" spc="0" normalizeH="0" baseline="0" noProof="0" dirty="0" smtClean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dėmesys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sąmonė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lt-LT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atmintis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pirma dalis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senelės ląstelė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77144" y="5929330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en-US" sz="1000" dirty="0" err="1" smtClean="0">
                <a:hlinkClick r:id="rId2"/>
              </a:rPr>
              <a:t>Quiroga</a:t>
            </a:r>
            <a:r>
              <a:rPr lang="en-US" sz="1000" dirty="0" smtClean="0">
                <a:hlinkClick r:id="rId2"/>
              </a:rPr>
              <a:t> et al., </a:t>
            </a:r>
            <a:r>
              <a:rPr lang="en-US" sz="1000" i="1" dirty="0" smtClean="0">
                <a:hlinkClick r:id="rId2"/>
              </a:rPr>
              <a:t>Nature</a:t>
            </a:r>
            <a:r>
              <a:rPr lang="en-US" sz="1000" dirty="0" smtClean="0">
                <a:hlinkClick r:id="rId2"/>
              </a:rPr>
              <a:t> (2005)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548120" y="1714488"/>
            <a:ext cx="3714776" cy="35719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ląstelė,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kuriai patinka tik Jennifer Aniston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143636" y="1142984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(neurofiziologija)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430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48120" y="2071678"/>
            <a:ext cx="5595648" cy="3786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11"/>
          <p:cNvSpPr/>
          <p:nvPr/>
        </p:nvSpPr>
        <p:spPr>
          <a:xfrm>
            <a:off x="1548120" y="2143116"/>
            <a:ext cx="3571900" cy="121444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548120" y="5857892"/>
            <a:ext cx="2214578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 jei ta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ląstelė žūtų?..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sinapsė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12" y="5286388"/>
            <a:ext cx="1571636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fr-FR" sz="1000" i="1" dirty="0" err="1" smtClean="0">
                <a:hlinkClick r:id="rId2"/>
              </a:rPr>
              <a:t>wikimedia</a:t>
            </a:r>
            <a:r>
              <a:rPr lang="fr-FR" sz="1000" i="1" dirty="0" smtClean="0">
                <a:hlinkClick r:id="rId2"/>
              </a:rPr>
              <a:t> </a:t>
            </a:r>
            <a:r>
              <a:rPr lang="fr-FR" sz="1000" i="1" dirty="0" err="1" smtClean="0">
                <a:hlinkClick r:id="rId2"/>
              </a:rPr>
              <a:t>commons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14348" y="2214554"/>
            <a:ext cx="4000528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neuronai bendrauja 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neurotransmiteriais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14348" y="3500438"/>
            <a:ext cx="3500462" cy="107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 kaskart prisiminus,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receptoriai sintetinami iš naujo</a:t>
            </a:r>
          </a:p>
          <a:p>
            <a:pPr marL="342900" indent="-342900">
              <a:spcBef>
                <a:spcPct val="20000"/>
              </a:spcBef>
            </a:pPr>
            <a:r>
              <a:rPr lang="lt-LT" sz="1600" dirty="0"/>
              <a:t>	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(memory reconsolidation)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143636" y="1142984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(neurofiziologija)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277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43504" y="1928802"/>
            <a:ext cx="2697817" cy="321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14348" y="2571744"/>
            <a:ext cx="4000528" cy="9286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 mokymasis siejamas su receptorių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skaičiaus didėjimu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lt-LT" sz="1600" baseline="0" dirty="0" smtClean="0"/>
              <a:t>	(memory</a:t>
            </a:r>
            <a:r>
              <a:rPr lang="lt-LT" sz="1600" dirty="0" smtClean="0"/>
              <a:t> consolidation)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lt-LT" b="1" dirty="0" smtClean="0"/>
              <a:t>atmintis ir miegas</a:t>
            </a:r>
            <a:endParaRPr lang="en-US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572264" y="6215082"/>
            <a:ext cx="2143140" cy="28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lvl="0" indent="-342900" algn="r">
              <a:spcBef>
                <a:spcPct val="20000"/>
              </a:spcBef>
            </a:pPr>
            <a:r>
              <a:rPr lang="fr-FR" sz="1000" dirty="0" err="1" smtClean="0">
                <a:hlinkClick r:id="rId2"/>
              </a:rPr>
              <a:t>Rudoy</a:t>
            </a:r>
            <a:r>
              <a:rPr lang="fr-FR" sz="1000" dirty="0" smtClean="0">
                <a:hlinkClick r:id="rId2"/>
              </a:rPr>
              <a:t> et al., </a:t>
            </a:r>
            <a:r>
              <a:rPr lang="fr-FR" sz="1000" i="1" dirty="0" smtClean="0">
                <a:hlinkClick r:id="rId2"/>
              </a:rPr>
              <a:t>Science</a:t>
            </a:r>
            <a:r>
              <a:rPr lang="fr-FR" sz="1000" dirty="0" smtClean="0">
                <a:hlinkClick r:id="rId2"/>
              </a:rPr>
              <a:t> (2009)</a:t>
            </a:r>
            <a:endParaRPr kumimoji="0" lang="en-US" sz="10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14348" y="1643050"/>
            <a:ext cx="3714776" cy="357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1. išmokstama 50 daiktų vieta ekrane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429256" y="5214950"/>
            <a:ext cx="3000396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5. geriau atsimenama miego metu girdėtų paveiksliukų vieta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14348" y="5214950"/>
            <a:ext cx="3429024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2. tuo </a:t>
            </a:r>
            <a:r>
              <a:rPr lang="lt-LT" sz="1600" dirty="0" smtClean="0"/>
              <a:t>metu girdimas susijęs garsas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27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14347" y="2000240"/>
            <a:ext cx="7603743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714348" y="5500702"/>
            <a:ext cx="1785950" cy="428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3. einama pogulio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714348" y="5786454"/>
            <a:ext cx="4429156" cy="642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spcBef>
                <a:spcPct val="20000"/>
              </a:spcBef>
            </a:pPr>
            <a:r>
              <a:rPr kumimoji="0" lang="lt-LT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4. miego metu grojami 25 paveiksliukų</a:t>
            </a:r>
            <a:r>
              <a:rPr kumimoji="0" lang="lt-LT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garsai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143636" y="1142984"/>
            <a:ext cx="2428892" cy="2857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lt-LT" sz="1400" b="0" i="1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(eksperimentinė psichologija)</a:t>
            </a:r>
            <a:endParaRPr kumimoji="0" lang="en-US" sz="1400" b="0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672</Words>
  <Application>Microsoft Office PowerPoint</Application>
  <PresentationFormat>On-screen Show (4:3)</PresentationFormat>
  <Paragraphs>143</Paragraphs>
  <Slides>25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įvadas į smegenų tyrimus</vt:lpstr>
      <vt:lpstr>Slide 2</vt:lpstr>
      <vt:lpstr>tikslas</vt:lpstr>
      <vt:lpstr>regos modelis</vt:lpstr>
      <vt:lpstr>smegenų tyrimai</vt:lpstr>
      <vt:lpstr>atmintis</vt:lpstr>
      <vt:lpstr>senelės ląstelė</vt:lpstr>
      <vt:lpstr>sinapsė</vt:lpstr>
      <vt:lpstr>atmintis ir miegas</vt:lpstr>
      <vt:lpstr>super atmintis</vt:lpstr>
      <vt:lpstr>atminties trynimas</vt:lpstr>
      <vt:lpstr>dėmesys</vt:lpstr>
      <vt:lpstr>kairės ignoravimas</vt:lpstr>
      <vt:lpstr>kairės ignoravimas</vt:lpstr>
      <vt:lpstr>neuromokslai Lietuvoje</vt:lpstr>
      <vt:lpstr>neuromokslai Lietuvoje</vt:lpstr>
      <vt:lpstr>MRI skeneris</vt:lpstr>
      <vt:lpstr>kognityviniai neuromokslai</vt:lpstr>
      <vt:lpstr>moralė</vt:lpstr>
      <vt:lpstr>sąmonė</vt:lpstr>
      <vt:lpstr>pasąmonės galia</vt:lpstr>
      <vt:lpstr>turingo testas</vt:lpstr>
      <vt:lpstr>kiniškas kambarys</vt:lpstr>
      <vt:lpstr>pabaigai</vt:lpstr>
      <vt:lpstr>pabaigai</vt:lpstr>
    </vt:vector>
  </TitlesOfParts>
  <Company>K.U.Leuven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dirbtinio intelekto kūrimas</dc:title>
  <dc:creator>Jonas Kubilius</dc:creator>
  <cp:lastModifiedBy>Jonas Kubilius</cp:lastModifiedBy>
  <cp:revision>1389</cp:revision>
  <dcterms:created xsi:type="dcterms:W3CDTF">2010-06-11T13:16:08Z</dcterms:created>
  <dcterms:modified xsi:type="dcterms:W3CDTF">2010-07-01T06:55:31Z</dcterms:modified>
</cp:coreProperties>
</file>

<file path=docProps/thumbnail.jpeg>
</file>